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260" r:id="rId4"/>
    <p:sldId id="289" r:id="rId5"/>
    <p:sldId id="290" r:id="rId6"/>
    <p:sldId id="292" r:id="rId7"/>
    <p:sldId id="295" r:id="rId8"/>
    <p:sldId id="293" r:id="rId9"/>
    <p:sldId id="301" r:id="rId10"/>
    <p:sldId id="302" r:id="rId11"/>
    <p:sldId id="297" r:id="rId12"/>
    <p:sldId id="291" r:id="rId13"/>
    <p:sldId id="300" r:id="rId14"/>
    <p:sldId id="304" r:id="rId15"/>
    <p:sldId id="294" r:id="rId16"/>
    <p:sldId id="296" r:id="rId17"/>
    <p:sldId id="298" r:id="rId18"/>
    <p:sldId id="279" r:id="rId19"/>
  </p:sldIdLst>
  <p:sldSz cx="9144000" cy="6858000" type="screen4x3"/>
  <p:notesSz cx="6797675" cy="9928225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600"/>
    <a:srgbClr val="586D8E"/>
    <a:srgbClr val="5B7093"/>
    <a:srgbClr val="B9D200"/>
    <a:srgbClr val="A6CE39"/>
    <a:srgbClr val="606060"/>
    <a:srgbClr val="CEEA00"/>
    <a:srgbClr val="C4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683" autoAdjust="0"/>
  </p:normalViewPr>
  <p:slideViewPr>
    <p:cSldViewPr>
      <p:cViewPr varScale="1">
        <p:scale>
          <a:sx n="63" d="100"/>
          <a:sy n="63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9C280B-8F6F-40A3-A265-C5765B64828D}" type="datetimeFigureOut">
              <a:rPr lang="sl-SI"/>
              <a:pPr>
                <a:defRPr/>
              </a:pPr>
              <a:t>13. 12. 2016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950E88-B9D0-48BD-95C3-408A2B004C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978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4B1DDF-3FD4-4B11-A4F0-BDD95C29347D}" type="datetimeFigureOut">
              <a:rPr lang="sl-SI"/>
              <a:pPr>
                <a:defRPr/>
              </a:pPr>
              <a:t>13. 12. 2016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pPr lvl="0"/>
            <a:endParaRPr lang="sl-SI" noProof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AD38DB-9F29-40BC-A3A5-041EB71665A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8552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smtClean="0"/>
          </a:p>
        </p:txBody>
      </p:sp>
      <p:sp>
        <p:nvSpPr>
          <p:cNvPr id="819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D63AC7-2879-4C05-8BDA-0025390F3D7C}" type="slidenum">
              <a:rPr lang="sl-SI" altLang="sl-SI" smtClean="0"/>
              <a:pPr/>
              <a:t>1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717711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Za zdravstvo</a:t>
            </a:r>
            <a:r>
              <a:rPr lang="sl-SI" baseline="0" dirty="0" smtClean="0"/>
              <a:t> namenimo 8,4 % BDP letno; kar je 1,4 o.t. ali 550 mio EUR več kot v Višegrajskih državah. V OECD za zdravstvo namenijo 0,6 o.t. več oz. okoli 9 %. </a:t>
            </a:r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D38DB-9F29-40BC-A3A5-041EB71665A7}" type="slidenum">
              <a:rPr lang="sl-SI" smtClean="0"/>
              <a:pPr>
                <a:defRPr/>
              </a:pPr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5258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Za stroške upravljanj</a:t>
            </a:r>
            <a:r>
              <a:rPr lang="sl-SI" baseline="0" dirty="0" smtClean="0"/>
              <a:t>a zdravstvenega sistema namenimo 0,4 % BDP-ja, kar je še enkrat več kot v Višegrajskih državah in za 0,1 o.t. več kot v državah OECD. To pomeni 80 mio EUR višje stroške kot v Višegrajskih državah. </a:t>
            </a:r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D38DB-9F29-40BC-A3A5-041EB71665A7}" type="slidenum">
              <a:rPr lang="sl-SI" smtClean="0"/>
              <a:pPr>
                <a:defRPr/>
              </a:pPr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9498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Socialni prispevki predstavljajo več kot 40 % davčnih prihodkov države. Povprečje v državah OECD je 26 %. Zgolj Češka je pred nami.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Zaradi odsotnosti socialne kapice nadpovprečen delež vplačujejo zaposleni (ne samozaposleni!) z nadpovprečnimi plačami.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Ginijev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koeficient se je simbolično povečal v zadnjih dveh letih; precej bolj v drugih zahodnih državah. Drugi najnižja v EU-28, takoj za Slovaško.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Nasprotno: spodbude za delo so nizke; nizka iniciativa za zaposlovanje zaradi številnih socialnih transferjev; nepreglednost sistema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15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4222890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investicije smo v zadnjih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12-ih mesecih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namenili le 15 % sredstev za plače. Z drugimi besedami: za plače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javnem sektorju država nameni 3,3-krat več sredstev kot za investicije. Za investicije je država v zadnjih 12-mese3cih do </a:t>
            </a:r>
            <a:r>
              <a:rPr lang="sl-SI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spetembra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namenila 1,1 mrd EUR. </a:t>
            </a:r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D38DB-9F29-40BC-A3A5-041EB71665A7}" type="slidenum">
              <a:rPr lang="sl-SI" smtClean="0"/>
              <a:pPr>
                <a:defRPr/>
              </a:pPr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558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sl-SI" altLang="sl-SI" sz="2000" dirty="0" smtClean="0"/>
              <a:t>dolgotrajni postopki pri umestitvi objektov v prostor (zamik pri realizaciji projekta; konkurenčna prednost lahko v določenih industrijah hitro izgine)</a:t>
            </a:r>
          </a:p>
          <a:p>
            <a:pPr lvl="1"/>
            <a:r>
              <a:rPr lang="sl-SI" altLang="sl-SI" sz="2000" dirty="0" smtClean="0"/>
              <a:t>veliko časa namenjenega administraciji (245 ur na leto za izpolnjevanje davčnih obveznosti; 4. mesto); več administrativnega</a:t>
            </a:r>
            <a:r>
              <a:rPr lang="sl-SI" altLang="sl-SI" sz="2000" baseline="0" dirty="0" smtClean="0"/>
              <a:t> osebja, plačevanje, da to delo opravijo zunanji izvajalci</a:t>
            </a:r>
            <a:endParaRPr lang="sl-SI" altLang="sl-SI" sz="2000" dirty="0" smtClean="0"/>
          </a:p>
          <a:p>
            <a:pPr lvl="1"/>
            <a:r>
              <a:rPr lang="sl-SI" altLang="sl-SI" sz="2000" dirty="0" smtClean="0"/>
              <a:t>dolgi in dvoumni sodni postopki;</a:t>
            </a:r>
            <a:r>
              <a:rPr lang="sl-SI" altLang="sl-SI" sz="2000" baseline="0" dirty="0" smtClean="0"/>
              <a:t> negotov rezultat ima lahko vpliv na otežen dostop do kreditiranja, pri pridobivanju novih poslov</a:t>
            </a:r>
            <a:endParaRPr lang="sl-SI" altLang="sl-SI" sz="2000" dirty="0" smtClean="0"/>
          </a:p>
          <a:p>
            <a:pPr lvl="1"/>
            <a:r>
              <a:rPr lang="sl-SI" altLang="sl-SI" sz="2000" dirty="0" smtClean="0"/>
              <a:t>daljše čakalne vrste v zdravstvu; odsotnost</a:t>
            </a:r>
            <a:r>
              <a:rPr lang="sl-SI" altLang="sl-SI" sz="2000" baseline="0" dirty="0" smtClean="0"/>
              <a:t> zaposlenih z dela, nadomeščanje dela</a:t>
            </a:r>
            <a:endParaRPr lang="sl-SI" altLang="sl-SI" sz="2000" dirty="0" smtClean="0"/>
          </a:p>
          <a:p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3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351040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Javna poraba je narasla s 42 % v 2007 na 48 % v 2015. V povprečju je pri OECD državah narasla s 40,8 % na 44 %. Tako je v Slovenije porasla hitreje za 2 odstotno točki oz. za 800 mio EUR.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4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8378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Realni izdatki na prebivalca: 2007-2009 so izdatki realno naraščali za 3,75 % letno; v OECD: 4 %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2009-2014 je bila rast 0,71-odstotna; v 11-ih od 40 državah je bila negativna (Kanada, Nizozemska); v povprečju je rasla za 0,14 % letno. </a:t>
            </a:r>
          </a:p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Švedska,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Madžarska z znižanjem; v drugem obdobju: poleg Grčije, Kanada, ZDA, VB, Irska,, Španija, Italija, Luksemburg, Nizozemska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5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79516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OECD: 21 % zaposlenih v javnem sektorju (2013); Slovenija 23 %. 14.000 več!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6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741015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zadnjih 10-letih 18.200 več zaposlenih v sektorju država, 2 tisoč manj v zasebnem.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krize (sep. 2008) je število del. mest v sektorju država višje za 15.350, v zasebnem sektorju je nižje za 59 tisoč.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Delež zaposlenih v javnem sektorju se je povečal s 18 % na 20%.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D38DB-9F29-40BC-A3A5-041EB71665A7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4437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8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877276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dirty="0" smtClean="0"/>
              <a:t>Zaposleni</a:t>
            </a:r>
            <a:r>
              <a:rPr lang="sl-SI" altLang="sl-SI" baseline="0" dirty="0" smtClean="0"/>
              <a:t> v javnem sektorju imajo za 400 EUR višjo bruto plačo kot v zasebnem. Mesečno prejemajo 1.820 bruto, v zasebnem sektorju 1.430. Neravnovesje med plačami v javnem in zasebnem sektorju se povečuje. Tu so upoštevane tudi plače v javni upravi, kot tudi plače v državnih podjetjih. </a:t>
            </a:r>
            <a:endParaRPr lang="sl-SI" altLang="sl-SI" dirty="0" smtClean="0"/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2F30A5-113F-4515-A979-EF7FE04FD0B9}" type="slidenum">
              <a:rPr lang="sl-SI" altLang="sl-SI" smtClean="0"/>
              <a:pPr/>
              <a:t>9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869371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Stroški dela so se glede na </a:t>
            </a:r>
            <a:r>
              <a:rPr lang="sl-SI" dirty="0" err="1" smtClean="0"/>
              <a:t>predkrizno</a:t>
            </a:r>
            <a:r>
              <a:rPr lang="sl-SI" baseline="0" dirty="0" smtClean="0"/>
              <a:t> obdobje najbolj povečali v zdravstvu, medtem ko so v zadnjem letu najbolj porasli v izobraževanju. </a:t>
            </a:r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D38DB-9F29-40BC-A3A5-041EB71665A7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823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-3175" y="3429000"/>
            <a:ext cx="9144000" cy="3429000"/>
          </a:xfrm>
          <a:prstGeom prst="rect">
            <a:avLst/>
          </a:prstGeom>
          <a:solidFill>
            <a:srgbClr val="A6CE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pic>
        <p:nvPicPr>
          <p:cNvPr id="3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14398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93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117BC-E552-4334-9DB7-294B4809716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1675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29463" y="115888"/>
            <a:ext cx="1763712" cy="6408737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835150" y="115888"/>
            <a:ext cx="5141913" cy="640873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007EE-BB49-4335-9459-A99DB8385EA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7331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15888"/>
            <a:ext cx="8641655" cy="64928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1520" y="1052513"/>
            <a:ext cx="8641655" cy="497626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556A2-90E6-4198-AFBD-78C4BB03884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6836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35150" y="1709738"/>
            <a:ext cx="6675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35150" y="4589463"/>
            <a:ext cx="6675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D05B6-0104-4C38-A31E-1E950475603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166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251520" y="1052513"/>
            <a:ext cx="4176464" cy="4896767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788024" y="1052513"/>
            <a:ext cx="4105151" cy="4896767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2E035-701C-4526-A362-936C101BEC2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3188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1" y="365125"/>
            <a:ext cx="8641653" cy="1325563"/>
          </a:xfrm>
        </p:spPr>
        <p:txBody>
          <a:bodyPr/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251521" y="1681163"/>
            <a:ext cx="41764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251521" y="2505075"/>
            <a:ext cx="4176463" cy="3516213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788024" y="1681163"/>
            <a:ext cx="41051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788024" y="2505075"/>
            <a:ext cx="4105150" cy="3516213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45467-B7CB-4C19-BBE6-14AFD5447E5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8465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auto">
          <a:xfrm>
            <a:off x="-3175" y="0"/>
            <a:ext cx="9144000" cy="1268413"/>
          </a:xfrm>
          <a:prstGeom prst="rect">
            <a:avLst/>
          </a:prstGeom>
          <a:solidFill>
            <a:srgbClr val="A6CE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15888"/>
            <a:ext cx="8641655" cy="108086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4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83242-D884-4D9A-8C18-A5DE3428A16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1599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-3175" y="0"/>
            <a:ext cx="9144000" cy="6858000"/>
          </a:xfrm>
          <a:prstGeom prst="rect">
            <a:avLst/>
          </a:prstGeom>
          <a:solidFill>
            <a:srgbClr val="A6CE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1835150" y="1709738"/>
            <a:ext cx="6675438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8" name="Označba mesta besedila 2"/>
          <p:cNvSpPr>
            <a:spLocks noGrp="1"/>
          </p:cNvSpPr>
          <p:nvPr>
            <p:ph type="body" idx="1"/>
          </p:nvPr>
        </p:nvSpPr>
        <p:spPr>
          <a:xfrm>
            <a:off x="1835150" y="4589463"/>
            <a:ext cx="66754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5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3BA07-CF12-432F-AD23-9A43C530090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3811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C0C4-8D5E-4C3C-BB9B-7EE90ACFEA2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687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9BEAF-120E-4B1F-AAE2-D01244C787D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817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35150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51275" y="6524625"/>
            <a:ext cx="2895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4DBCE417-8742-4A71-9A84-CBDA42A4C61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Uredite slog naslova matrice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642350" cy="497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Uredite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31" name="Rectangle 5"/>
          <p:cNvSpPr>
            <a:spLocks noChangeArrowheads="1"/>
          </p:cNvSpPr>
          <p:nvPr userDrawn="1"/>
        </p:nvSpPr>
        <p:spPr bwMode="auto">
          <a:xfrm>
            <a:off x="-3175" y="6721475"/>
            <a:ext cx="9144000" cy="136525"/>
          </a:xfrm>
          <a:prstGeom prst="rect">
            <a:avLst/>
          </a:prstGeom>
          <a:solidFill>
            <a:srgbClr val="A6CE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1" r:id="rId2"/>
    <p:sldLayoutId id="2147483832" r:id="rId3"/>
    <p:sldLayoutId id="2147483833" r:id="rId4"/>
    <p:sldLayoutId id="2147483834" r:id="rId5"/>
    <p:sldLayoutId id="2147483840" r:id="rId6"/>
    <p:sldLayoutId id="2147483841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60606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0606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0606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0606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06060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6D8E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6D8E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6D8E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6D8E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400" kern="12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ctrTitle" idx="4294967295"/>
          </p:nvPr>
        </p:nvSpPr>
        <p:spPr>
          <a:xfrm>
            <a:off x="971550" y="2130425"/>
            <a:ext cx="7200900" cy="1298575"/>
          </a:xfrm>
        </p:spPr>
        <p:txBody>
          <a:bodyPr/>
          <a:lstStyle/>
          <a:p>
            <a:pPr eaLnBrk="1" hangingPunct="1"/>
            <a:r>
              <a:rPr lang="sl-SI" altLang="sl-SI" dirty="0" smtClean="0"/>
              <a:t>MITI in RESNICE o javnem sektorju</a:t>
            </a:r>
          </a:p>
        </p:txBody>
      </p:sp>
      <p:sp>
        <p:nvSpPr>
          <p:cNvPr id="7171" name="Podnaslov 2"/>
          <p:cNvSpPr>
            <a:spLocks noGrp="1"/>
          </p:cNvSpPr>
          <p:nvPr>
            <p:ph type="subTitle" idx="4294967295"/>
          </p:nvPr>
        </p:nvSpPr>
        <p:spPr>
          <a:xfrm>
            <a:off x="971550" y="3644900"/>
            <a:ext cx="7200900" cy="1320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l-SI" altLang="sl-SI" dirty="0" smtClean="0">
                <a:solidFill>
                  <a:schemeClr val="bg1"/>
                </a:solidFill>
              </a:rPr>
              <a:t>Bojan Ivanc, CFA, CAIA</a:t>
            </a:r>
          </a:p>
          <a:p>
            <a:pPr marL="0" indent="0" eaLnBrk="1" hangingPunct="1">
              <a:buFontTx/>
              <a:buNone/>
            </a:pPr>
            <a:r>
              <a:rPr lang="sl-SI" altLang="sl-SI" dirty="0">
                <a:solidFill>
                  <a:schemeClr val="bg1"/>
                </a:solidFill>
              </a:rPr>
              <a:t>g</a:t>
            </a:r>
            <a:r>
              <a:rPr lang="sl-SI" altLang="sl-SI" dirty="0" smtClean="0">
                <a:solidFill>
                  <a:schemeClr val="bg1"/>
                </a:solidFill>
              </a:rPr>
              <a:t>lavni ekonomist Analitike GZS</a:t>
            </a:r>
          </a:p>
          <a:p>
            <a:pPr marL="0" indent="0" eaLnBrk="1" hangingPunct="1">
              <a:buFontTx/>
              <a:buNone/>
            </a:pPr>
            <a:endParaRPr lang="sl-SI" altLang="sl-SI" dirty="0" smtClean="0">
              <a:solidFill>
                <a:schemeClr val="bg1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sl-SI" altLang="sl-SI" dirty="0" smtClean="0">
                <a:solidFill>
                  <a:schemeClr val="bg1"/>
                </a:solidFill>
              </a:rPr>
              <a:t>UO GZS</a:t>
            </a:r>
          </a:p>
          <a:p>
            <a:pPr marL="0" indent="0" eaLnBrk="1" hangingPunct="1">
              <a:buFontTx/>
              <a:buNone/>
            </a:pPr>
            <a:r>
              <a:rPr lang="sl-SI" altLang="sl-SI" dirty="0" smtClean="0">
                <a:solidFill>
                  <a:schemeClr val="bg1"/>
                </a:solidFill>
              </a:rPr>
              <a:t>Ljubljana, 13. december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1655" cy="649287"/>
          </a:xfrm>
        </p:spPr>
        <p:txBody>
          <a:bodyPr/>
          <a:lstStyle/>
          <a:p>
            <a:r>
              <a:rPr lang="sl-SI" altLang="sl-SI" dirty="0"/>
              <a:t>MIT 5: ZAPOSLENI V JAVNEM SEKTORJU IMAJO TAKŠNO PLAČNO PREMIJO KOT V TUJINI</a:t>
            </a:r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2309"/>
              </p:ext>
            </p:extLst>
          </p:nvPr>
        </p:nvGraphicFramePr>
        <p:xfrm>
          <a:off x="467543" y="1882743"/>
          <a:ext cx="763285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003"/>
                <a:gridCol w="946724"/>
                <a:gridCol w="1151623"/>
                <a:gridCol w="1208500"/>
                <a:gridCol w="1208500"/>
                <a:gridCol w="12085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Sprememba</a:t>
                      </a:r>
                      <a:r>
                        <a:rPr lang="sl-SI" baseline="0" dirty="0" smtClean="0"/>
                        <a:t> stroškov dela po posameznih dejavnostih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Skupaj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Javna uprava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err="1" smtClean="0"/>
                        <a:t>Izobra-ževanje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err="1" smtClean="0"/>
                        <a:t>Zdra-vstvo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Kultura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</a:t>
                      </a:r>
                      <a:r>
                        <a:rPr lang="sl-SI" baseline="0" dirty="0" smtClean="0"/>
                        <a:t> krizo (2007Q3)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19 %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10</a:t>
                      </a:r>
                      <a:r>
                        <a:rPr lang="sl-SI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b="1" dirty="0" smtClean="0"/>
                        <a:t>25 %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Zadnje leto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4</a:t>
                      </a:r>
                      <a:r>
                        <a:rPr lang="sl-SI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6 %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b="1" dirty="0" smtClean="0"/>
                        <a:t>11 %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7 %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-3 %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sl-SI" sz="1600" dirty="0" smtClean="0"/>
                        <a:t>Vir: Statistični urad RS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27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ZAKAJ NIŽJE PLAČE V JAVNEM SEKTORJU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večja varnost </a:t>
            </a:r>
            <a:r>
              <a:rPr lang="sl-SI" dirty="0" smtClean="0"/>
              <a:t>zaposlitve</a:t>
            </a:r>
          </a:p>
          <a:p>
            <a:pPr lvl="0"/>
            <a:r>
              <a:rPr lang="sl-SI" dirty="0" smtClean="0"/>
              <a:t>odločitev pri študiju (družboslovni : naravoslovni, tehnični)</a:t>
            </a:r>
          </a:p>
          <a:p>
            <a:pPr lvl="0"/>
            <a:r>
              <a:rPr lang="sl-SI" dirty="0" smtClean="0"/>
              <a:t>najboljši mladi morajo biti motivirani za delo v zasebnem sektorju</a:t>
            </a:r>
            <a:endParaRPr lang="en-US" dirty="0"/>
          </a:p>
          <a:p>
            <a:pPr lvl="0"/>
            <a:r>
              <a:rPr lang="sl-SI" dirty="0"/>
              <a:t>dosledno spoštovanje </a:t>
            </a:r>
            <a:r>
              <a:rPr lang="sl-SI" dirty="0" smtClean="0"/>
              <a:t>vseh pravic, ki jih določa zakonodaja (obveznosti?)</a:t>
            </a:r>
            <a:endParaRPr lang="en-US" dirty="0"/>
          </a:p>
          <a:p>
            <a:pPr lvl="0"/>
            <a:r>
              <a:rPr lang="sl-SI" dirty="0"/>
              <a:t>majhna variabilnost pri mesečnih </a:t>
            </a:r>
            <a:r>
              <a:rPr lang="sl-SI" dirty="0" smtClean="0"/>
              <a:t>dohodkih in stabilnost delovnega okolja (nefleksibilnost procesov?)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80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FOKUS: Zdravstvo (1)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/>
              <a:t>Urna postavka v zasebnem sektorju </a:t>
            </a:r>
            <a:r>
              <a:rPr lang="sl-SI" dirty="0"/>
              <a:t>je </a:t>
            </a:r>
            <a:r>
              <a:rPr lang="sl-SI" dirty="0" smtClean="0"/>
              <a:t>v SI za </a:t>
            </a:r>
            <a:r>
              <a:rPr lang="sl-SI" dirty="0"/>
              <a:t>1 % višja kot v </a:t>
            </a:r>
            <a:r>
              <a:rPr lang="sl-SI" b="1" dirty="0"/>
              <a:t>zdravstvu</a:t>
            </a:r>
            <a:r>
              <a:rPr lang="sl-SI" dirty="0"/>
              <a:t>. V EU-28 je v povprečju višja za 9 %. Slovenija je v zadnji tretjini držav (na 20. mestu) po </a:t>
            </a:r>
            <a:r>
              <a:rPr lang="sl-SI" dirty="0" smtClean="0"/>
              <a:t>višini razlike. </a:t>
            </a:r>
          </a:p>
          <a:p>
            <a:r>
              <a:rPr lang="sl-SI" b="1" dirty="0"/>
              <a:t>Stroški dela na delovno uro </a:t>
            </a:r>
            <a:r>
              <a:rPr lang="sl-SI" dirty="0"/>
              <a:t>so se v zdravstvu v EU-28 od krize </a:t>
            </a:r>
            <a:r>
              <a:rPr lang="sl-SI" dirty="0" smtClean="0"/>
              <a:t>povečali </a:t>
            </a:r>
            <a:r>
              <a:rPr lang="sl-SI" dirty="0"/>
              <a:t>za 15 % </a:t>
            </a:r>
            <a:r>
              <a:rPr lang="sl-SI" dirty="0" smtClean="0"/>
              <a:t>(EA-19: </a:t>
            </a:r>
            <a:r>
              <a:rPr lang="sl-SI" dirty="0"/>
              <a:t>14 %), v Sloveniji za 17 %.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23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FOKUS: Zdravstvo (2)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340768"/>
            <a:ext cx="6485988" cy="389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47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FOKUS: Zdravstvo (3)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84784"/>
            <a:ext cx="6393702" cy="383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0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6: SLOVENIJA NI VEČ SOCIALNA DRŽAVA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r>
              <a:rPr lang="sl-SI" sz="2400" dirty="0"/>
              <a:t>Zaradi odsotnosti socialne kapice </a:t>
            </a:r>
            <a:r>
              <a:rPr lang="sl-SI" sz="2400" dirty="0" smtClean="0"/>
              <a:t>največji </a:t>
            </a:r>
            <a:r>
              <a:rPr lang="sl-SI" sz="2400" dirty="0"/>
              <a:t>delež vplačujejo zaposleni </a:t>
            </a:r>
            <a:r>
              <a:rPr lang="sl-SI" sz="2400" dirty="0" smtClean="0"/>
              <a:t>z </a:t>
            </a:r>
            <a:r>
              <a:rPr lang="sl-SI" sz="2400" dirty="0"/>
              <a:t>nadpovprečnimi plačami. </a:t>
            </a:r>
            <a:endParaRPr lang="en-US" sz="2400" dirty="0"/>
          </a:p>
          <a:p>
            <a:pPr lvl="0"/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132856"/>
            <a:ext cx="5886454" cy="353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4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2004" y="260648"/>
            <a:ext cx="8641655" cy="649287"/>
          </a:xfrm>
        </p:spPr>
        <p:txBody>
          <a:bodyPr/>
          <a:lstStyle/>
          <a:p>
            <a:r>
              <a:rPr lang="sl-SI" dirty="0" smtClean="0"/>
              <a:t>PLAČNE ZAHTEVE V JAVNEM SEKTORJU (1)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 smtClean="0"/>
              <a:t>2016: </a:t>
            </a:r>
            <a:r>
              <a:rPr lang="sl-SI" sz="2400" b="1" dirty="0"/>
              <a:t>masa plač v javnem sektorju </a:t>
            </a:r>
            <a:r>
              <a:rPr lang="sl-SI" sz="2400" dirty="0"/>
              <a:t>porasla za 4 do 5 %. To pomeni 160 mio EUR več izdatkov oz. 80 EUR na prebivalca. </a:t>
            </a:r>
            <a:endParaRPr lang="sl-SI" sz="2400" dirty="0" smtClean="0"/>
          </a:p>
          <a:p>
            <a:r>
              <a:rPr lang="sl-SI" sz="2400" dirty="0"/>
              <a:t>Za plače javnih uslužbencev bomo v letu 2016 namenili 3,77 mrd EUR. </a:t>
            </a:r>
            <a:r>
              <a:rPr lang="sl-SI" sz="2400" b="1" dirty="0"/>
              <a:t>Vsak četrti EUR državnih prihodkov</a:t>
            </a:r>
            <a:r>
              <a:rPr lang="sl-SI" sz="2400" dirty="0"/>
              <a:t> je namenjen plačam javnih uslužbencev. </a:t>
            </a:r>
          </a:p>
          <a:p>
            <a:r>
              <a:rPr lang="sl-SI" sz="2400" dirty="0" smtClean="0"/>
              <a:t>2017: </a:t>
            </a:r>
            <a:r>
              <a:rPr lang="sl-SI" sz="2400" dirty="0"/>
              <a:t>grozi za </a:t>
            </a:r>
            <a:r>
              <a:rPr lang="sl-SI" sz="2400" b="1" dirty="0"/>
              <a:t>255 mio EUR novih bremen </a:t>
            </a:r>
            <a:r>
              <a:rPr lang="sl-SI" sz="2400" dirty="0"/>
              <a:t>za javno </a:t>
            </a:r>
            <a:r>
              <a:rPr lang="sl-SI" sz="2400" dirty="0" smtClean="0"/>
              <a:t>blagajno:</a:t>
            </a:r>
          </a:p>
          <a:p>
            <a:pPr lvl="1"/>
            <a:r>
              <a:rPr lang="sl-SI" sz="2000" dirty="0"/>
              <a:t>z</a:t>
            </a:r>
            <a:r>
              <a:rPr lang="sl-SI" sz="2000" dirty="0" smtClean="0"/>
              <a:t>nižanjem </a:t>
            </a:r>
            <a:r>
              <a:rPr lang="sl-SI" sz="2000" dirty="0"/>
              <a:t>drugih odhodkov, najverjetneje investicij </a:t>
            </a:r>
            <a:r>
              <a:rPr lang="sl-SI" sz="2000" dirty="0" smtClean="0"/>
              <a:t>(80 </a:t>
            </a:r>
            <a:r>
              <a:rPr lang="sl-SI" sz="2000" dirty="0"/>
              <a:t>% verjetnost</a:t>
            </a:r>
            <a:r>
              <a:rPr lang="sl-SI" sz="2000" dirty="0" smtClean="0"/>
              <a:t>)</a:t>
            </a:r>
          </a:p>
          <a:p>
            <a:pPr lvl="1"/>
            <a:r>
              <a:rPr lang="sl-SI" sz="2000" dirty="0"/>
              <a:t>p</a:t>
            </a:r>
            <a:r>
              <a:rPr lang="sl-SI" sz="2000" dirty="0" smtClean="0"/>
              <a:t>ovečanjem </a:t>
            </a:r>
            <a:r>
              <a:rPr lang="sl-SI" sz="2000" dirty="0"/>
              <a:t>prispevnih stopenj, trošarin, drugih posrednih davkov </a:t>
            </a:r>
            <a:r>
              <a:rPr lang="sl-SI" sz="2000" dirty="0" smtClean="0"/>
              <a:t>(60 </a:t>
            </a:r>
            <a:r>
              <a:rPr lang="sl-SI" sz="2000" dirty="0"/>
              <a:t>% verjetnost)</a:t>
            </a:r>
            <a:endParaRPr lang="en-US" sz="2000" dirty="0"/>
          </a:p>
          <a:p>
            <a:pPr lvl="1"/>
            <a:r>
              <a:rPr lang="sl-SI" sz="2000" dirty="0"/>
              <a:t>z</a:t>
            </a:r>
            <a:r>
              <a:rPr lang="sl-SI" sz="2000" dirty="0" smtClean="0"/>
              <a:t>višanjem </a:t>
            </a:r>
            <a:r>
              <a:rPr lang="sl-SI" sz="2000" dirty="0"/>
              <a:t>proračunskega primanjkljaja (10 % verjetnost)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9040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>
          <a:xfrm>
            <a:off x="250825" y="258763"/>
            <a:ext cx="8642350" cy="649287"/>
          </a:xfrm>
        </p:spPr>
        <p:txBody>
          <a:bodyPr/>
          <a:lstStyle/>
          <a:p>
            <a:r>
              <a:rPr lang="sl-SI" dirty="0"/>
              <a:t>PLAČNE ZAHTEVE V JAVNEM </a:t>
            </a:r>
            <a:r>
              <a:rPr lang="sl-SI" dirty="0" smtClean="0"/>
              <a:t>SEKTORJU </a:t>
            </a:r>
            <a:r>
              <a:rPr lang="sl-SI" altLang="en-US" dirty="0" smtClean="0"/>
              <a:t>(2)</a:t>
            </a:r>
            <a:endParaRPr lang="en-US" altLang="en-US" dirty="0" smtClean="0"/>
          </a:p>
        </p:txBody>
      </p:sp>
      <p:pic>
        <p:nvPicPr>
          <p:cNvPr id="3" name="Označba mesta vsebine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3648" y="1628800"/>
            <a:ext cx="5953656" cy="357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29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>
          <a:xfrm>
            <a:off x="232845" y="476672"/>
            <a:ext cx="8642350" cy="649287"/>
          </a:xfrm>
        </p:spPr>
        <p:txBody>
          <a:bodyPr/>
          <a:lstStyle/>
          <a:p>
            <a:r>
              <a:rPr lang="sl-SI" altLang="en-US" dirty="0" smtClean="0"/>
              <a:t>NEVARNOST PLAČNIH ZAHTEV V JAVNEM SEKTORJU</a:t>
            </a:r>
            <a:endParaRPr lang="en-US" altLang="en-US" dirty="0" smtClean="0"/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225771" y="1556792"/>
            <a:ext cx="8641655" cy="4616227"/>
          </a:xfrm>
        </p:spPr>
        <p:txBody>
          <a:bodyPr/>
          <a:lstStyle/>
          <a:p>
            <a:r>
              <a:rPr lang="sl-SI" sz="2400" b="1" dirty="0" smtClean="0"/>
              <a:t>Pritisk na plače v zasebnem sektorju</a:t>
            </a:r>
            <a:r>
              <a:rPr lang="sl-SI" sz="2400" dirty="0" smtClean="0"/>
              <a:t>, zmanjšanje izvozne konkurenčnosti</a:t>
            </a:r>
          </a:p>
          <a:p>
            <a:r>
              <a:rPr lang="sl-SI" sz="2400" b="1" dirty="0"/>
              <a:t>R</a:t>
            </a:r>
            <a:r>
              <a:rPr lang="sl-SI" sz="2400" b="1" dirty="0" smtClean="0"/>
              <a:t>ast </a:t>
            </a:r>
            <a:r>
              <a:rPr lang="sl-SI" sz="2400" b="1" dirty="0"/>
              <a:t>mase plač se ne preliva dovolj hitro v potrošnjo</a:t>
            </a:r>
            <a:r>
              <a:rPr lang="sl-SI" sz="2400" dirty="0"/>
              <a:t> (rekordni depoziti pri bankah, ki se ne prilivajo v gospodarstvo; banke imajo zaostrene pogoje kreditiranja</a:t>
            </a:r>
            <a:r>
              <a:rPr lang="sl-SI" sz="2400" dirty="0" smtClean="0"/>
              <a:t>)</a:t>
            </a:r>
          </a:p>
          <a:p>
            <a:r>
              <a:rPr lang="sl-SI" sz="2400" dirty="0" smtClean="0"/>
              <a:t>V povezavi z </a:t>
            </a:r>
            <a:r>
              <a:rPr lang="sl-SI" sz="2400" b="1" dirty="0" smtClean="0"/>
              <a:t>nefleksibilnostjo trga dela </a:t>
            </a:r>
            <a:r>
              <a:rPr lang="sl-SI" sz="2400" dirty="0" smtClean="0"/>
              <a:t>ponovitev spirale iz 2009-2013 ob novi krizi: stečaji, višanje davčnih bremen za preostale, izguba konkurenčnosti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Pomen javnega sektorja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j</a:t>
            </a:r>
            <a:r>
              <a:rPr lang="sl-SI" dirty="0" smtClean="0"/>
              <a:t>avna uprava, politični sistem, šolstvo in raziskovalna sfera, zdravstvo in kultura</a:t>
            </a:r>
          </a:p>
          <a:p>
            <a:r>
              <a:rPr lang="sl-SI" dirty="0" smtClean="0"/>
              <a:t>kakovosten servis zasebnemu sektorju</a:t>
            </a:r>
          </a:p>
          <a:p>
            <a:r>
              <a:rPr lang="sl-SI" dirty="0"/>
              <a:t>p</a:t>
            </a:r>
            <a:r>
              <a:rPr lang="sl-SI" dirty="0" smtClean="0"/>
              <a:t>lačuje se iz državnega, občinskih proračunov in socialnih blagajn na osnovi davkov in prispevkov</a:t>
            </a:r>
          </a:p>
          <a:p>
            <a:r>
              <a:rPr lang="sl-SI" dirty="0"/>
              <a:t>k</a:t>
            </a:r>
            <a:r>
              <a:rPr lang="sl-SI" dirty="0" smtClean="0"/>
              <a:t>jer trg učinkovito ne deluje, zasleduje javni interes</a:t>
            </a:r>
          </a:p>
          <a:p>
            <a:r>
              <a:rPr lang="sl-SI" dirty="0"/>
              <a:t>j</a:t>
            </a:r>
            <a:r>
              <a:rPr lang="sl-SI" dirty="0" smtClean="0"/>
              <a:t>avni uslužbenci so zaposleni in potrošniki in prispevajo h gosp. rasti s potrošnjo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1: </a:t>
            </a:r>
            <a:r>
              <a:rPr lang="sl-SI" altLang="sl-SI" dirty="0"/>
              <a:t>JAVNI SEKTOR NUDI KAKOVOSTNE STORITVE</a:t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r>
              <a:rPr lang="sl-SI" altLang="sl-SI" sz="2400" dirty="0"/>
              <a:t>b</a:t>
            </a:r>
            <a:r>
              <a:rPr lang="sl-SI" altLang="sl-SI" sz="2400" dirty="0" smtClean="0"/>
              <a:t>irokratske ovire ostajajo izziv št. 1 za podjetja, še posebej za MSP-je</a:t>
            </a:r>
          </a:p>
          <a:p>
            <a:r>
              <a:rPr lang="sl-SI" altLang="sl-SI" sz="2400" dirty="0"/>
              <a:t>v</a:t>
            </a:r>
            <a:r>
              <a:rPr lang="sl-SI" altLang="sl-SI" sz="2400" dirty="0" smtClean="0"/>
              <a:t>isoko so na listi ovir pri novih investicijah</a:t>
            </a:r>
          </a:p>
          <a:p>
            <a:r>
              <a:rPr lang="sl-SI" altLang="sl-SI" sz="2400" dirty="0"/>
              <a:t>i</a:t>
            </a:r>
            <a:r>
              <a:rPr lang="sl-SI" altLang="sl-SI" sz="2400" dirty="0" smtClean="0"/>
              <a:t>zstopajo:</a:t>
            </a:r>
          </a:p>
          <a:p>
            <a:pPr lvl="1"/>
            <a:r>
              <a:rPr lang="sl-SI" altLang="sl-SI" sz="2000" dirty="0" smtClean="0"/>
              <a:t>dolgotrajni postopki pri umestitvi objektov v prostor</a:t>
            </a:r>
          </a:p>
          <a:p>
            <a:pPr lvl="1"/>
            <a:r>
              <a:rPr lang="sl-SI" altLang="sl-SI" sz="2000" dirty="0"/>
              <a:t>v</a:t>
            </a:r>
            <a:r>
              <a:rPr lang="sl-SI" altLang="sl-SI" sz="2000" dirty="0" smtClean="0"/>
              <a:t>eliko časa namenjenega administraciji (245 ur na leto za izpolnjevanje davčnih obveznosti; 4. mesto)</a:t>
            </a:r>
          </a:p>
          <a:p>
            <a:pPr lvl="1"/>
            <a:r>
              <a:rPr lang="sl-SI" altLang="sl-SI" sz="2000" dirty="0" smtClean="0"/>
              <a:t>dolgi in dvoumni sodni postopki </a:t>
            </a:r>
          </a:p>
          <a:p>
            <a:pPr lvl="1"/>
            <a:r>
              <a:rPr lang="sl-SI" altLang="sl-SI" sz="2000" dirty="0" smtClean="0"/>
              <a:t>daljše čakalne vrste v zdravstvu</a:t>
            </a:r>
          </a:p>
          <a:p>
            <a:pPr lvl="1"/>
            <a:endParaRPr lang="sl-SI" altLang="sl-SI" sz="2000" dirty="0" smtClean="0"/>
          </a:p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2: PREDVSEM REŠEVANJE BANK NAM JE POVEČALO JAVNO PORABO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r>
              <a:rPr lang="sl-SI" altLang="sl-SI" sz="2400" dirty="0"/>
              <a:t>z</a:t>
            </a:r>
            <a:r>
              <a:rPr lang="sl-SI" altLang="sl-SI" sz="2400" dirty="0" smtClean="0"/>
              <a:t>a 2 odst. točki hitrejša rast kot v OECD: 800 mio EUR več</a:t>
            </a:r>
          </a:p>
          <a:p>
            <a:pPr lvl="1"/>
            <a:endParaRPr lang="sl-SI" altLang="sl-SI" sz="2000" dirty="0" smtClean="0"/>
          </a:p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847254"/>
            <a:ext cx="6485988" cy="389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98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3: VARČEVALNA POLITIKA DRŽAVE JE ŠKODLJIVA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pPr marL="457200" lvl="1" indent="0">
              <a:buNone/>
            </a:pPr>
            <a:endParaRPr lang="sl-SI" altLang="sl-SI" sz="2000" dirty="0" smtClean="0"/>
          </a:p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87412"/>
              </p:ext>
            </p:extLst>
          </p:nvPr>
        </p:nvGraphicFramePr>
        <p:xfrm>
          <a:off x="1496900" y="1882743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984"/>
                <a:gridCol w="1440160"/>
                <a:gridCol w="1751856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Rast realnih državnih </a:t>
                      </a:r>
                      <a:r>
                        <a:rPr lang="sl-SI" baseline="0" dirty="0" smtClean="0"/>
                        <a:t> izdatkov na prebivalca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2007-2009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2010-2014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Slovenija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3,75 %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0,71 %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OECD (nav. </a:t>
                      </a:r>
                      <a:r>
                        <a:rPr lang="sl-SI" dirty="0" err="1" smtClean="0"/>
                        <a:t>povp</a:t>
                      </a:r>
                      <a:r>
                        <a:rPr lang="sl-SI" dirty="0" smtClean="0"/>
                        <a:t>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4,02 %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0,14</a:t>
                      </a:r>
                      <a:r>
                        <a:rPr lang="sl-SI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Število držav z</a:t>
                      </a:r>
                      <a:r>
                        <a:rPr lang="sl-SI" baseline="0" dirty="0" smtClean="0"/>
                        <a:t> nižanjem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Vir: OECD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93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4: V JAVNEM SEKTORJU JE MANJ ZAPOSLENIH KOT V DRUGIH DRŽAVAH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pPr marL="457200" lvl="1" indent="0">
              <a:buNone/>
            </a:pPr>
            <a:endParaRPr lang="sl-SI" altLang="sl-SI" sz="2000" dirty="0" smtClean="0"/>
          </a:p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05615"/>
              </p:ext>
            </p:extLst>
          </p:nvPr>
        </p:nvGraphicFramePr>
        <p:xfrm>
          <a:off x="1496900" y="1882743"/>
          <a:ext cx="660349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880"/>
                <a:gridCol w="1198593"/>
                <a:gridCol w="1458006"/>
                <a:gridCol w="1530013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Delež</a:t>
                      </a:r>
                      <a:r>
                        <a:rPr lang="sl-SI" baseline="0" dirty="0" smtClean="0"/>
                        <a:t> zaposlenih v javnem sektorju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Sprememba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Slovenija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20,9 %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23,0 %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+2,0 o.t.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OECD (nav. </a:t>
                      </a:r>
                      <a:r>
                        <a:rPr lang="sl-SI" dirty="0" err="1" smtClean="0"/>
                        <a:t>povp</a:t>
                      </a:r>
                      <a:r>
                        <a:rPr lang="sl-SI" dirty="0" smtClean="0"/>
                        <a:t>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21,1 %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21,3 %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+0,2 o.t.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Razlika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-0,2 o.t.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dirty="0" smtClean="0"/>
                        <a:t>+1,7 o.t.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Vir: OECD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19" y="373603"/>
            <a:ext cx="8641655" cy="649287"/>
          </a:xfrm>
        </p:spPr>
        <p:txBody>
          <a:bodyPr/>
          <a:lstStyle/>
          <a:p>
            <a:r>
              <a:rPr lang="sl-SI" altLang="sl-SI" dirty="0"/>
              <a:t>MIT 4: V JAVNEM SEKTORJU JE MANJ ZAPOSLENIH KOT V DRUGIH DRŽAVAH</a:t>
            </a:r>
            <a:endParaRPr lang="en-US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7664" y="1844824"/>
            <a:ext cx="5889646" cy="35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24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5: ZAPOSLENI V JAVNEM SEKTORJU IMAJO TAKŠNO PLAČNO PREMIJO KOT V TUJINI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pPr lvl="0"/>
            <a:r>
              <a:rPr lang="sl-SI" sz="2400" b="1" dirty="0"/>
              <a:t>Stroški dela na delovno </a:t>
            </a:r>
            <a:r>
              <a:rPr lang="sl-SI" sz="2400" b="1" dirty="0" smtClean="0"/>
              <a:t>uro* </a:t>
            </a:r>
            <a:r>
              <a:rPr lang="sl-SI" sz="2400" dirty="0"/>
              <a:t>so enaki v </a:t>
            </a:r>
            <a:r>
              <a:rPr lang="sl-SI" sz="2400" dirty="0" smtClean="0"/>
              <a:t>SI </a:t>
            </a:r>
            <a:r>
              <a:rPr lang="sl-SI" sz="2400" dirty="0"/>
              <a:t>v javnem in zasebnem </a:t>
            </a:r>
            <a:r>
              <a:rPr lang="sl-SI" sz="2400" dirty="0" smtClean="0"/>
              <a:t>sektorju. </a:t>
            </a:r>
            <a:r>
              <a:rPr lang="sl-SI" sz="2400" dirty="0"/>
              <a:t>V EU-28 je urna postavka v zasebnem sektorju višja za </a:t>
            </a:r>
            <a:r>
              <a:rPr lang="sl-SI" sz="2400" dirty="0" smtClean="0"/>
              <a:t>1 </a:t>
            </a:r>
            <a:r>
              <a:rPr lang="sl-SI" sz="2400" dirty="0"/>
              <a:t>%. </a:t>
            </a:r>
            <a:endParaRPr lang="en-US" sz="2400" dirty="0"/>
          </a:p>
          <a:p>
            <a:pPr lvl="0"/>
            <a:r>
              <a:rPr lang="sl-SI" sz="2400" b="1" dirty="0" smtClean="0"/>
              <a:t>Povprečni letni </a:t>
            </a:r>
            <a:r>
              <a:rPr lang="sl-SI" sz="2400" b="1" dirty="0"/>
              <a:t>bruto </a:t>
            </a:r>
            <a:r>
              <a:rPr lang="sl-SI" sz="2400" b="1" dirty="0" smtClean="0"/>
              <a:t>dohodek* </a:t>
            </a:r>
            <a:r>
              <a:rPr lang="sl-SI" sz="2400" dirty="0"/>
              <a:t>je v EU-28 v zasebnem sektorju višji za 2 % </a:t>
            </a:r>
            <a:r>
              <a:rPr lang="sl-SI" sz="2400" dirty="0" smtClean="0"/>
              <a:t>(v EA-19: </a:t>
            </a:r>
            <a:r>
              <a:rPr lang="sl-SI" sz="2400" dirty="0"/>
              <a:t>za 4 %); </a:t>
            </a:r>
            <a:r>
              <a:rPr lang="sl-SI" sz="2400" dirty="0" smtClean="0"/>
              <a:t>SI: </a:t>
            </a:r>
            <a:r>
              <a:rPr lang="sl-SI" sz="2400" dirty="0"/>
              <a:t>nižji za 2 %. </a:t>
            </a:r>
            <a:r>
              <a:rPr lang="sl-SI" sz="2400" dirty="0" smtClean="0"/>
              <a:t>(22</a:t>
            </a:r>
            <a:r>
              <a:rPr lang="sl-SI" sz="2400" dirty="0"/>
              <a:t>. </a:t>
            </a:r>
            <a:r>
              <a:rPr lang="sl-SI" sz="2400" dirty="0" smtClean="0"/>
              <a:t>mesto).</a:t>
            </a:r>
            <a:endParaRPr lang="en-US" sz="2400" dirty="0"/>
          </a:p>
          <a:p>
            <a:r>
              <a:rPr lang="sl-SI" sz="2400" dirty="0"/>
              <a:t>V javnem sektorju imajo v povprečju 33 dni </a:t>
            </a:r>
            <a:r>
              <a:rPr lang="sl-SI" sz="2400" b="1" dirty="0"/>
              <a:t>dopusta</a:t>
            </a:r>
            <a:r>
              <a:rPr lang="sl-SI" sz="2400" dirty="0"/>
              <a:t>, kar je 4 več kot v zasebnem </a:t>
            </a:r>
            <a:r>
              <a:rPr lang="sl-SI" sz="2400" dirty="0" smtClean="0"/>
              <a:t>sektorju (SI). </a:t>
            </a:r>
            <a:r>
              <a:rPr lang="sl-SI" sz="2400" dirty="0"/>
              <a:t>V EU-28 imajo v javnem sektorju </a:t>
            </a:r>
            <a:r>
              <a:rPr lang="sl-SI" sz="2400" dirty="0" smtClean="0"/>
              <a:t>2 </a:t>
            </a:r>
            <a:r>
              <a:rPr lang="sl-SI" sz="2400" dirty="0"/>
              <a:t>dneva dopusta več, v </a:t>
            </a:r>
            <a:r>
              <a:rPr lang="sl-SI" sz="2400" dirty="0" smtClean="0"/>
              <a:t>EA-19 </a:t>
            </a:r>
            <a:r>
              <a:rPr lang="sl-SI" sz="2400" dirty="0"/>
              <a:t>1 dan več.</a:t>
            </a:r>
            <a:endParaRPr lang="sl-SI" altLang="sl-SI" sz="2000" dirty="0" smtClean="0"/>
          </a:p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/>
          </a:p>
          <a:p>
            <a:pPr marL="0" indent="0">
              <a:buNone/>
            </a:pPr>
            <a:r>
              <a:rPr lang="sl-SI" altLang="sl-SI" sz="1600" dirty="0" smtClean="0"/>
              <a:t>* Brez javne uprave, ker ti podatki na Eurostatu niso dosegljivi</a:t>
            </a:r>
            <a:endParaRPr lang="sl-SI" altLang="sl-SI" sz="1600" dirty="0"/>
          </a:p>
        </p:txBody>
      </p:sp>
    </p:spTree>
    <p:extLst>
      <p:ext uri="{BB962C8B-B14F-4D97-AF65-F5344CB8AC3E}">
        <p14:creationId xmlns:p14="http://schemas.microsoft.com/office/powerpoint/2010/main" val="114551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23725" y="548680"/>
            <a:ext cx="8642350" cy="649287"/>
          </a:xfrm>
        </p:spPr>
        <p:txBody>
          <a:bodyPr/>
          <a:lstStyle/>
          <a:p>
            <a:r>
              <a:rPr lang="sl-SI" altLang="sl-SI" dirty="0" smtClean="0"/>
              <a:t>MIT 5: ZAPOSLENI V JAVNEM SEKTORJU IMAJO TAKŠNO PLAČNO PREMIJO KOT V TUJINI</a:t>
            </a:r>
            <a:r>
              <a:rPr lang="sl-SI" altLang="sl-SI" dirty="0"/>
              <a:t/>
            </a:r>
            <a:br>
              <a:rPr lang="sl-SI" altLang="sl-SI" dirty="0"/>
            </a:br>
            <a:endParaRPr lang="sl-SI" altLang="sl-SI" dirty="0" smtClean="0"/>
          </a:p>
        </p:txBody>
      </p:sp>
      <p:sp>
        <p:nvSpPr>
          <p:cNvPr id="9219" name="Označba mesta vsebine 2"/>
          <p:cNvSpPr>
            <a:spLocks noGrp="1"/>
          </p:cNvSpPr>
          <p:nvPr>
            <p:ph idx="1"/>
          </p:nvPr>
        </p:nvSpPr>
        <p:spPr>
          <a:xfrm>
            <a:off x="223725" y="1197967"/>
            <a:ext cx="8642350" cy="4976812"/>
          </a:xfrm>
        </p:spPr>
        <p:txBody>
          <a:bodyPr/>
          <a:lstStyle/>
          <a:p>
            <a:endParaRPr lang="sl-SI" altLang="sl-SI" sz="2400" b="1" dirty="0" smtClean="0"/>
          </a:p>
          <a:p>
            <a:pPr marL="0" indent="0" algn="ctr">
              <a:buNone/>
            </a:pPr>
            <a:endParaRPr lang="sl-SI" altLang="sl-SI" sz="2400" b="1" dirty="0" smtClean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556792"/>
            <a:ext cx="6707891" cy="403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743661"/>
      </p:ext>
    </p:extLst>
  </p:cSld>
  <p:clrMapOvr>
    <a:masterClrMapping/>
  </p:clrMapOvr>
</p:sld>
</file>

<file path=ppt/theme/theme1.xml><?xml version="1.0" encoding="utf-8"?>
<a:theme xmlns:a="http://schemas.openxmlformats.org/drawingml/2006/main" name="osnovna_prezentacija">
  <a:themeElements>
    <a:clrScheme name="Po meri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F3F3F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novna_prezentaci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snovna_prezentaci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novna_prezentacij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novna_prezentacij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novna_prezentacij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novna_prezentacij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novna_prezentacij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novna_prezentacij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osnovna_prezentacija</Template>
  <TotalTime>2229</TotalTime>
  <Words>1409</Words>
  <Application>Microsoft Office PowerPoint</Application>
  <PresentationFormat>Diaprojekcija na zaslonu (4:3)</PresentationFormat>
  <Paragraphs>158</Paragraphs>
  <Slides>18</Slides>
  <Notes>13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1" baseType="lpstr">
      <vt:lpstr>Arial</vt:lpstr>
      <vt:lpstr>Calibri</vt:lpstr>
      <vt:lpstr>osnovna_prezentacija</vt:lpstr>
      <vt:lpstr>MITI in RESNICE o javnem sektorju</vt:lpstr>
      <vt:lpstr>Pomen javnega sektorja</vt:lpstr>
      <vt:lpstr>MIT 1: JAVNI SEKTOR NUDI KAKOVOSTNE STORITVE </vt:lpstr>
      <vt:lpstr>MIT 2: PREDVSEM REŠEVANJE BANK NAM JE POVEČALO JAVNO PORABO </vt:lpstr>
      <vt:lpstr>MIT 3: VARČEVALNA POLITIKA DRŽAVE JE ŠKODLJIVA </vt:lpstr>
      <vt:lpstr>MIT 4: V JAVNEM SEKTORJU JE MANJ ZAPOSLENIH KOT V DRUGIH DRŽAVAH </vt:lpstr>
      <vt:lpstr>MIT 4: V JAVNEM SEKTORJU JE MANJ ZAPOSLENIH KOT V DRUGIH DRŽAVAH</vt:lpstr>
      <vt:lpstr>MIT 5: ZAPOSLENI V JAVNEM SEKTORJU IMAJO TAKŠNO PLAČNO PREMIJO KOT V TUJINI </vt:lpstr>
      <vt:lpstr>MIT 5: ZAPOSLENI V JAVNEM SEKTORJU IMAJO TAKŠNO PLAČNO PREMIJO KOT V TUJINI </vt:lpstr>
      <vt:lpstr>MIT 5: ZAPOSLENI V JAVNEM SEKTORJU IMAJO TAKŠNO PLAČNO PREMIJO KOT V TUJINI</vt:lpstr>
      <vt:lpstr>ZAKAJ NIŽJE PLAČE V JAVNEM SEKTORJU</vt:lpstr>
      <vt:lpstr>FOKUS: Zdravstvo (1)</vt:lpstr>
      <vt:lpstr>FOKUS: Zdravstvo (2)</vt:lpstr>
      <vt:lpstr>FOKUS: Zdravstvo (3)</vt:lpstr>
      <vt:lpstr>MIT 6: SLOVENIJA NI VEČ SOCIALNA DRŽAVA </vt:lpstr>
      <vt:lpstr>PLAČNE ZAHTEVE V JAVNEM SEKTORJU (1)</vt:lpstr>
      <vt:lpstr>PLAČNE ZAHTEVE V JAVNEM SEKTORJU (2)</vt:lpstr>
      <vt:lpstr>NEVARNOST PLAČNIH ZAHTEV V JAVNEM SEKTORJU</vt:lpstr>
    </vt:vector>
  </TitlesOfParts>
  <Company>Gospodarska Zbornica Slovenije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Info4 Gospodarska zbornica</dc:creator>
  <cp:lastModifiedBy>Tajda Pelicon</cp:lastModifiedBy>
  <cp:revision>93</cp:revision>
  <cp:lastPrinted>2016-12-13T10:45:28Z</cp:lastPrinted>
  <dcterms:created xsi:type="dcterms:W3CDTF">2016-01-04T08:39:28Z</dcterms:created>
  <dcterms:modified xsi:type="dcterms:W3CDTF">2016-12-13T13:18:44Z</dcterms:modified>
</cp:coreProperties>
</file>